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59" r:id="rId5"/>
    <p:sldId id="265" r:id="rId6"/>
    <p:sldId id="268" r:id="rId7"/>
    <p:sldId id="270" r:id="rId8"/>
    <p:sldId id="258" r:id="rId9"/>
    <p:sldId id="261" r:id="rId10"/>
    <p:sldId id="260" r:id="rId11"/>
    <p:sldId id="262" r:id="rId12"/>
    <p:sldId id="267" r:id="rId13"/>
    <p:sldId id="266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k-mpovalec" initials="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8/19/2020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5354CF1-4A38-4FC0-8459-5BD99DC1E78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F5B4054-D144-40A5-A6A1-A46556C1EDD9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logycorner.com/2017/04/29/food-web-identify-consumers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7_lions.jpg" TargetMode="External"/><Relationship Id="rId13" Type="http://schemas.openxmlformats.org/officeDocument/2006/relationships/image" Target="../media/image36.jpeg"/><Relationship Id="rId18" Type="http://schemas.openxmlformats.org/officeDocument/2006/relationships/hyperlink" Target="https://en.wikipedia.org/wiki/Strawberry_poison-dart_frog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12" Type="http://schemas.openxmlformats.org/officeDocument/2006/relationships/hyperlink" Target="https://dan4kent.wordpress.com/2014/01/19/star-bright-good-night/" TargetMode="External"/><Relationship Id="rId17" Type="http://schemas.openxmlformats.org/officeDocument/2006/relationships/image" Target="../media/image38.jpeg"/><Relationship Id="rId2" Type="http://schemas.openxmlformats.org/officeDocument/2006/relationships/image" Target="../media/image30.jpeg"/><Relationship Id="rId16" Type="http://schemas.openxmlformats.org/officeDocument/2006/relationships/hyperlink" Target="https://en.wikipedia.org/wiki/Blue_poison_dart_frog" TargetMode="External"/><Relationship Id="rId20" Type="http://schemas.openxmlformats.org/officeDocument/2006/relationships/hyperlink" Target="https://en.wikipedia.org/wiki/Mushroo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ogs.ubc.ca/communicatingscience2018w112/2018/10/06/african-wild-dogs-have-a-democracy/" TargetMode="External"/><Relationship Id="rId11" Type="http://schemas.openxmlformats.org/officeDocument/2006/relationships/image" Target="../media/image35.jpeg"/><Relationship Id="rId5" Type="http://schemas.openxmlformats.org/officeDocument/2006/relationships/image" Target="../media/image32.jpeg"/><Relationship Id="rId15" Type="http://schemas.openxmlformats.org/officeDocument/2006/relationships/image" Target="../media/image37.jpeg"/><Relationship Id="rId10" Type="http://schemas.openxmlformats.org/officeDocument/2006/relationships/hyperlink" Target="https://www.scitecheuropa.eu/venomous-snakes/92021/" TargetMode="External"/><Relationship Id="rId19" Type="http://schemas.openxmlformats.org/officeDocument/2006/relationships/image" Target="../media/image39.jpeg"/><Relationship Id="rId4" Type="http://schemas.openxmlformats.org/officeDocument/2006/relationships/hyperlink" Target="https://en.wikipedia.org/wiki/Shoaling_and_schooling" TargetMode="External"/><Relationship Id="rId9" Type="http://schemas.openxmlformats.org/officeDocument/2006/relationships/image" Target="../media/image34.jpeg"/><Relationship Id="rId14" Type="http://schemas.openxmlformats.org/officeDocument/2006/relationships/hyperlink" Target="https://pxhere.com/en/photo/671275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wwarby/36107960535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hyperlink" Target="https://en.wikipedia.org/wiki/Disruptive_coloration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7.jpeg"/><Relationship Id="rId5" Type="http://schemas.openxmlformats.org/officeDocument/2006/relationships/image" Target="../media/image43.jpeg"/><Relationship Id="rId10" Type="http://schemas.openxmlformats.org/officeDocument/2006/relationships/hyperlink" Target="http://commons.wikimedia.org/wiki/File:Leaf_insect.jpg" TargetMode="External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xfuel.com/en/search?q=animal+camouflage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hyperlink" Target="https://en.wikipedia.org/wiki/File:Kallima_inachus_qtl1.jpg" TargetMode="External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lue_poison_dart_frog" TargetMode="External"/><Relationship Id="rId3" Type="http://schemas.openxmlformats.org/officeDocument/2006/relationships/image" Target="../media/image56.jpeg"/><Relationship Id="rId7" Type="http://schemas.openxmlformats.org/officeDocument/2006/relationships/image" Target="../media/image37.jpeg"/><Relationship Id="rId12" Type="http://schemas.openxmlformats.org/officeDocument/2006/relationships/hyperlink" Target="https://en.wikipedia.org/wiki/Myrichthys_colubrinus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Strawberry_poison-dart_frog" TargetMode="External"/><Relationship Id="rId11" Type="http://schemas.openxmlformats.org/officeDocument/2006/relationships/image" Target="../media/image58.jpeg"/><Relationship Id="rId5" Type="http://schemas.openxmlformats.org/officeDocument/2006/relationships/image" Target="../media/image38.jpeg"/><Relationship Id="rId10" Type="http://schemas.openxmlformats.org/officeDocument/2006/relationships/hyperlink" Target="https://en.wikipedia.org/wiki/Eastern_green_mamba" TargetMode="External"/><Relationship Id="rId4" Type="http://schemas.openxmlformats.org/officeDocument/2006/relationships/hyperlink" Target="https://de.wikipedia.org/wiki/Gelbbauchunke" TargetMode="External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l.wikipedia.org/wiki/Rafflesia_arnoldii" TargetMode="Externa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nl/photo/717925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urses.lumenlearning.com/boundless-microbiology/chapter/viral-ecology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en.wikipedia.org/wiki/Hatfield_Fores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hyperlink" Target="https://it.wikipedia.org/wiki/Sorbo_ciavardello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://sh.wikipedia.org/wiki/zelene_alge" TargetMode="External"/><Relationship Id="rId12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hyperlink" Target="https://de.wiktionary.org/wiki/Alge" TargetMode="External"/><Relationship Id="rId5" Type="http://schemas.openxmlformats.org/officeDocument/2006/relationships/hyperlink" Target="http://2012.igem.org/Team:SJTU-BioX-Shanghai/Project/project2.2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hyperlink" Target="https://commons.wikimedia.org/wiki/File:Alge_im_Sp%C3%BClsaum.jpg" TargetMode="External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-sfera.hr/dodatni-digitalni-sadrzaji/a37fc95b-083c-4835-a354-1d662f1b1246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sh.m.wikipedia.org/wiki/Datoteka:Bela_detelina_listici.jpg" TargetMode="External"/><Relationship Id="rId7" Type="http://schemas.openxmlformats.org/officeDocument/2006/relationships/hyperlink" Target="https://en.wikipedia.org/wiki/Red_fox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hyperlink" Target="https://en.wikipedia.org/wiki/Boletales" TargetMode="External"/><Relationship Id="rId5" Type="http://schemas.openxmlformats.org/officeDocument/2006/relationships/hyperlink" Target="https://commons.wikimedia.org/wiki/File:European_Rabbit,_Lake_District,_UK_-_August_2011.jpg" TargetMode="External"/><Relationship Id="rId10" Type="http://schemas.openxmlformats.org/officeDocument/2006/relationships/image" Target="../media/image26.jpg"/><Relationship Id="rId4" Type="http://schemas.openxmlformats.org/officeDocument/2006/relationships/image" Target="../media/image23.jpg"/><Relationship Id="rId9" Type="http://schemas.openxmlformats.org/officeDocument/2006/relationships/hyperlink" Target="https://www.flickr.com/photos/niaid/16578744517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hyperlink" Target="https://en.wikipedia.org/wiki/Boletales" TargetMode="External"/><Relationship Id="rId3" Type="http://schemas.openxmlformats.org/officeDocument/2006/relationships/hyperlink" Target="https://sh.m.wikipedia.org/wiki/Datoteka:Bela_detelina_listici.jpg" TargetMode="External"/><Relationship Id="rId7" Type="http://schemas.openxmlformats.org/officeDocument/2006/relationships/hyperlink" Target="https://en.wikipedia.org/wiki/Red_fox" TargetMode="External"/><Relationship Id="rId12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hyperlink" Target="https://commons.wikimedia.org/wiki/File:Emoji_u1f31e.svg" TargetMode="External"/><Relationship Id="rId5" Type="http://schemas.openxmlformats.org/officeDocument/2006/relationships/hyperlink" Target="https://commons.wikimedia.org/wiki/File:European_Rabbit,_Lake_District,_UK_-_August_2011.jpg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23.jpg"/><Relationship Id="rId9" Type="http://schemas.openxmlformats.org/officeDocument/2006/relationships/hyperlink" Target="https://www.flickr.com/photos/niaid/1657874451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iologycorner.com/2017/04/29/food-web-identify-consumers/" TargetMode="Externa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-sfera.hr/dodatni-digitalni-sadrzaji/a37fc95b-083c-4835-a354-1d662f1b1246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2F030A-70D4-4D33-A46D-FEA1EE5C0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653995"/>
            <a:ext cx="8144134" cy="1550010"/>
          </a:xfrm>
        </p:spPr>
        <p:txBody>
          <a:bodyPr/>
          <a:lstStyle/>
          <a:p>
            <a:pPr algn="ctr"/>
            <a:r>
              <a:rPr lang="hr-HR" dirty="0"/>
              <a:t>MEĐUOVISNOSTI U PRIRODI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BDA55DA-A8BF-453B-B6A3-EFC87A621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85400" y="1906667"/>
            <a:ext cx="37592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888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A6A250-6FF6-49C9-AE65-52A5BD3E43E8}"/>
              </a:ext>
            </a:extLst>
          </p:cNvPr>
          <p:cNvSpPr txBox="1">
            <a:spLocks/>
          </p:cNvSpPr>
          <p:nvPr/>
        </p:nvSpPr>
        <p:spPr bwMode="gray">
          <a:xfrm>
            <a:off x="6938986" y="630384"/>
            <a:ext cx="5253014" cy="137603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Neke od prilagodbi važnih za preživljavanje: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brzina kretanja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primjena otrova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suradnja s drugima u skupini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39B18EB-6F8F-4EAD-A8AC-416DEF52B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6" t="13925" r="19456"/>
          <a:stretch/>
        </p:blipFill>
        <p:spPr>
          <a:xfrm>
            <a:off x="268857" y="4404366"/>
            <a:ext cx="1816694" cy="15140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C9916E7-B838-43D1-B691-EDB829493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341181">
            <a:off x="8749807" y="2521976"/>
            <a:ext cx="2135962" cy="14175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CA3EAED-E195-4189-841E-3A5CC8EB4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643345">
            <a:off x="9151067" y="5186546"/>
            <a:ext cx="2677509" cy="12678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6A090CB-AB8E-4FD4-81EF-0669906682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7188" t="17073" r="9968" b="21196"/>
          <a:stretch/>
        </p:blipFill>
        <p:spPr>
          <a:xfrm rot="20801581">
            <a:off x="6320565" y="4650037"/>
            <a:ext cx="2283571" cy="12761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7ECA7D3-8904-4F8E-8BF6-6FDAAE761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699139" y="1792339"/>
            <a:ext cx="2183907" cy="1228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EAFD8F2A-E376-4595-AEB8-6432213688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7896" t="14945" r="14629" b="20743"/>
          <a:stretch/>
        </p:blipFill>
        <p:spPr>
          <a:xfrm>
            <a:off x="1548595" y="3232203"/>
            <a:ext cx="2515995" cy="1228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9448E905-3D03-4310-A84E-20F21E18944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12203" t="29400" r="6920"/>
          <a:stretch/>
        </p:blipFill>
        <p:spPr>
          <a:xfrm>
            <a:off x="2590837" y="4934320"/>
            <a:ext cx="1729619" cy="1509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7FE963F2-78D8-4097-893E-DBA361A426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477945">
            <a:off x="4648310" y="323911"/>
            <a:ext cx="1828800" cy="125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F4F1816D-4A42-438C-859A-96928995D8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9276062" flipV="1">
            <a:off x="1232754" y="334888"/>
            <a:ext cx="1854417" cy="1299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F3BA7C84-AABD-4030-876A-498F5A2B7B8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11461" r="10072" b="21047"/>
          <a:stretch/>
        </p:blipFill>
        <p:spPr>
          <a:xfrm>
            <a:off x="5166113" y="1963899"/>
            <a:ext cx="1100748" cy="1216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TekstniOkvir 38">
            <a:extLst>
              <a:ext uri="{FF2B5EF4-FFF2-40B4-BE49-F238E27FC236}">
                <a16:creationId xmlns:a16="http://schemas.microsoft.com/office/drawing/2014/main" id="{10B58D2F-BCC4-4994-8887-616044B2F81A}"/>
              </a:ext>
            </a:extLst>
          </p:cNvPr>
          <p:cNvSpPr txBox="1"/>
          <p:nvPr/>
        </p:nvSpPr>
        <p:spPr>
          <a:xfrm>
            <a:off x="1954361" y="4441538"/>
            <a:ext cx="231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brzina kretanja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id="{40606029-CFB4-4460-A1D7-60C244DCE7FB}"/>
              </a:ext>
            </a:extLst>
          </p:cNvPr>
          <p:cNvSpPr txBox="1"/>
          <p:nvPr/>
        </p:nvSpPr>
        <p:spPr>
          <a:xfrm>
            <a:off x="2719690" y="1306304"/>
            <a:ext cx="244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primjena otrova</a:t>
            </a:r>
          </a:p>
        </p:txBody>
      </p:sp>
      <p:sp>
        <p:nvSpPr>
          <p:cNvPr id="41" name="TekstniOkvir 40">
            <a:extLst>
              <a:ext uri="{FF2B5EF4-FFF2-40B4-BE49-F238E27FC236}">
                <a16:creationId xmlns:a16="http://schemas.microsoft.com/office/drawing/2014/main" id="{9FBB28A1-ACD1-4339-9AED-ABC6B9DD9976}"/>
              </a:ext>
            </a:extLst>
          </p:cNvPr>
          <p:cNvSpPr txBox="1"/>
          <p:nvPr/>
        </p:nvSpPr>
        <p:spPr>
          <a:xfrm>
            <a:off x="8466299" y="4103323"/>
            <a:ext cx="304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suradnja s drugima u skupini</a:t>
            </a:r>
          </a:p>
        </p:txBody>
      </p:sp>
    </p:spTree>
    <p:extLst>
      <p:ext uri="{BB962C8B-B14F-4D97-AF65-F5344CB8AC3E}">
        <p14:creationId xmlns:p14="http://schemas.microsoft.com/office/powerpoint/2010/main" val="1440510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D79EDA18-116D-4CD4-863A-5F28C5D2DA72}"/>
              </a:ext>
            </a:extLst>
          </p:cNvPr>
          <p:cNvSpPr txBox="1"/>
          <p:nvPr/>
        </p:nvSpPr>
        <p:spPr>
          <a:xfrm>
            <a:off x="9589905" y="4863713"/>
            <a:ext cx="25044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Imaš li psa ili mačku kao kućnog ljubimca, možeš primijetiti da im u nekom razdoblju pojačano opada dlaka. Možeš li to povezati s kakvom prilagodbom? Što je tome uzrok i kad se to događa?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18CC665-17A5-4368-8463-D9B589FE00C9}"/>
              </a:ext>
            </a:extLst>
          </p:cNvPr>
          <p:cNvSpPr txBox="1"/>
          <p:nvPr/>
        </p:nvSpPr>
        <p:spPr>
          <a:xfrm>
            <a:off x="1727988" y="4226525"/>
            <a:ext cx="141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bogomoljka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F452B27-EF4B-4E2F-B98F-4E8E94C83615}"/>
              </a:ext>
            </a:extLst>
          </p:cNvPr>
          <p:cNvSpPr txBox="1"/>
          <p:nvPr/>
        </p:nvSpPr>
        <p:spPr>
          <a:xfrm>
            <a:off x="7305702" y="2214388"/>
            <a:ext cx="125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gusjenica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A7D8CD5-B1B5-42EB-AEA2-869CAD7C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24" y="1081280"/>
            <a:ext cx="1913215" cy="2879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5B5039D-2DCA-407C-80A8-6EA6B2DF4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999" y="532060"/>
            <a:ext cx="1913215" cy="1274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CA78CC2-CC56-4730-AF79-E8DB21599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074" y="387979"/>
            <a:ext cx="2345728" cy="1562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7933400-F49B-4318-A048-02ECFB1249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9" t="5621" r="26067" b="18537"/>
          <a:stretch/>
        </p:blipFill>
        <p:spPr>
          <a:xfrm>
            <a:off x="7835676" y="404761"/>
            <a:ext cx="2134565" cy="1586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541A797-1673-4402-ABF4-7DC13A1BCC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057"/>
          <a:stretch/>
        </p:blipFill>
        <p:spPr>
          <a:xfrm>
            <a:off x="2433221" y="2072596"/>
            <a:ext cx="2038772" cy="1888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1B4D7C6-38E8-4F64-874E-78F852740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01515" y="2242355"/>
            <a:ext cx="1982178" cy="1486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C1D09A89-8559-415E-9B84-B0A49AB3DC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144074" y="3425187"/>
            <a:ext cx="2264251" cy="1698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6E40070D-3074-47DB-B688-C43172708B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835676" y="2985672"/>
            <a:ext cx="1653156" cy="2479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Naslov 1">
            <a:extLst>
              <a:ext uri="{FF2B5EF4-FFF2-40B4-BE49-F238E27FC236}">
                <a16:creationId xmlns:a16="http://schemas.microsoft.com/office/drawing/2014/main" id="{830A9E20-B843-4223-8578-3457E0E27B4B}"/>
              </a:ext>
            </a:extLst>
          </p:cNvPr>
          <p:cNvSpPr txBox="1">
            <a:spLocks/>
          </p:cNvSpPr>
          <p:nvPr/>
        </p:nvSpPr>
        <p:spPr bwMode="gray">
          <a:xfrm>
            <a:off x="2035868" y="5602488"/>
            <a:ext cx="5898125" cy="72345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ZAŠTITNA OBOJENOST - prilagodba bojom i oblikom tijela okolišu u kojem žive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3BCCBB7-5B66-4B50-974B-2BC3B4DB3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80742" y="4148472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842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027F4342-5498-4625-B37B-9E3B0D2996F2}"/>
              </a:ext>
            </a:extLst>
          </p:cNvPr>
          <p:cNvSpPr/>
          <p:nvPr/>
        </p:nvSpPr>
        <p:spPr>
          <a:xfrm>
            <a:off x="515030" y="2929078"/>
            <a:ext cx="2850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 err="1"/>
              <a:t>Leopardska</a:t>
            </a:r>
            <a:r>
              <a:rPr lang="hr-HR" i="1" dirty="0"/>
              <a:t> pahulja - riba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9A295749-1D26-48C1-A0B6-6C0FA648A765}"/>
              </a:ext>
            </a:extLst>
          </p:cNvPr>
          <p:cNvSpPr/>
          <p:nvPr/>
        </p:nvSpPr>
        <p:spPr>
          <a:xfrm>
            <a:off x="4718046" y="2851666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cvjetni pauk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AB4F08E-A143-4CB2-8E36-698EBE04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12" y="4497084"/>
            <a:ext cx="2319164" cy="1545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4261772-8B65-40B0-9C00-67AA16C04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754" y="589228"/>
            <a:ext cx="2533029" cy="1684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4B62C4C-D217-4250-B703-D0FC3364C653}"/>
              </a:ext>
            </a:extLst>
          </p:cNvPr>
          <p:cNvSpPr/>
          <p:nvPr/>
        </p:nvSpPr>
        <p:spPr>
          <a:xfrm>
            <a:off x="8493643" y="2340953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raža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1EF06874-E8FD-4D82-BDE2-D7DB0AD534D9}"/>
              </a:ext>
            </a:extLst>
          </p:cNvPr>
          <p:cNvSpPr/>
          <p:nvPr/>
        </p:nvSpPr>
        <p:spPr>
          <a:xfrm>
            <a:off x="8028447" y="6084106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rak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EFF684E-3280-4416-A06C-2AD3CBB84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22" y="1044381"/>
            <a:ext cx="2440678" cy="183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8775655-FDFF-4EEF-A7B8-900430B51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57" b="15443"/>
          <a:stretch/>
        </p:blipFill>
        <p:spPr>
          <a:xfrm>
            <a:off x="4473200" y="407630"/>
            <a:ext cx="1909845" cy="235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749E236-D5D0-4DDE-8210-625EC5A36B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37" r="1098"/>
          <a:stretch/>
        </p:blipFill>
        <p:spPr>
          <a:xfrm>
            <a:off x="733313" y="3905038"/>
            <a:ext cx="2413895" cy="1553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60054233-0433-4728-9677-C7389497F558}"/>
              </a:ext>
            </a:extLst>
          </p:cNvPr>
          <p:cNvSpPr/>
          <p:nvPr/>
        </p:nvSpPr>
        <p:spPr>
          <a:xfrm>
            <a:off x="1553128" y="5512651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gušter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2F6C96B0-5CA8-4186-B932-3CCA3ECF7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905399" y="4097046"/>
            <a:ext cx="2521027" cy="1678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Pravokutnik 16">
            <a:extLst>
              <a:ext uri="{FF2B5EF4-FFF2-40B4-BE49-F238E27FC236}">
                <a16:creationId xmlns:a16="http://schemas.microsoft.com/office/drawing/2014/main" id="{44BCC2BB-85F5-417E-BAB5-6DB384BB6A2F}"/>
              </a:ext>
            </a:extLst>
          </p:cNvPr>
          <p:cNvSpPr/>
          <p:nvPr/>
        </p:nvSpPr>
        <p:spPr>
          <a:xfrm>
            <a:off x="4883067" y="5864723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sova</a:t>
            </a:r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E3948B01-B263-4BBD-A5EF-3BA55232F2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6692" t="6507" r="8999" b="3137"/>
          <a:stretch/>
        </p:blipFill>
        <p:spPr>
          <a:xfrm>
            <a:off x="9618839" y="2760955"/>
            <a:ext cx="2181076" cy="1678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Pravokutnik 23">
            <a:extLst>
              <a:ext uri="{FF2B5EF4-FFF2-40B4-BE49-F238E27FC236}">
                <a16:creationId xmlns:a16="http://schemas.microsoft.com/office/drawing/2014/main" id="{AC5E94BD-0898-4911-B4B6-AE1EBD1E8DB2}"/>
              </a:ext>
            </a:extLst>
          </p:cNvPr>
          <p:cNvSpPr/>
          <p:nvPr/>
        </p:nvSpPr>
        <p:spPr>
          <a:xfrm>
            <a:off x="10446613" y="4497084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leptir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E780F1E0-689C-4F48-958C-394272F0A9C5}"/>
              </a:ext>
            </a:extLst>
          </p:cNvPr>
          <p:cNvSpPr txBox="1"/>
          <p:nvPr/>
        </p:nvSpPr>
        <p:spPr>
          <a:xfrm>
            <a:off x="452147" y="127563"/>
            <a:ext cx="2324920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ranklin Gothic Heavy" pitchFamily="34" charset="0"/>
              </a:rPr>
              <a:t>Mimikrija</a:t>
            </a:r>
          </a:p>
        </p:txBody>
      </p:sp>
    </p:spTree>
    <p:extLst>
      <p:ext uri="{BB962C8B-B14F-4D97-AF65-F5344CB8AC3E}">
        <p14:creationId xmlns:p14="http://schemas.microsoft.com/office/powerpoint/2010/main" val="388315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12" grpId="0"/>
      <p:bldP spid="17" grpId="0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2AAE667-1164-4FA8-946E-859C542F5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697" y="221063"/>
            <a:ext cx="3033623" cy="2013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84290EF-D0D5-4373-A750-0B26C64D6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917" t="6342" r="962" b="-2457"/>
          <a:stretch/>
        </p:blipFill>
        <p:spPr>
          <a:xfrm>
            <a:off x="3158926" y="4361515"/>
            <a:ext cx="2300311" cy="2030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517312D-4D71-4427-9013-A70588BE3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937195" y="337219"/>
            <a:ext cx="2761472" cy="1935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766321D-8CA7-46A3-AD54-4DC559818D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5066" t="10543" r="9435" b="8719"/>
          <a:stretch/>
        </p:blipFill>
        <p:spPr>
          <a:xfrm>
            <a:off x="9047686" y="4050537"/>
            <a:ext cx="2761472" cy="2030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6938B21-540D-48E6-81F6-8CF2D081BE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862820" y="4511040"/>
            <a:ext cx="2654586" cy="181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id="{39874F67-8A68-4E9E-86CA-AFC300F08605}"/>
              </a:ext>
            </a:extLst>
          </p:cNvPr>
          <p:cNvSpPr txBox="1">
            <a:spLocks/>
          </p:cNvSpPr>
          <p:nvPr/>
        </p:nvSpPr>
        <p:spPr bwMode="gray">
          <a:xfrm>
            <a:off x="3755089" y="2806238"/>
            <a:ext cx="5562842" cy="81279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ISTICANJE BOJOM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kao upozorenje grabežljivcima na otrov / neugodan okus ili miris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C20D49BD-0409-4A60-9B58-8516E04355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23480" t="17833" r="14230"/>
          <a:stretch/>
        </p:blipFill>
        <p:spPr>
          <a:xfrm>
            <a:off x="573443" y="1724064"/>
            <a:ext cx="2192785" cy="355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759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7A26D16-049C-47C3-BB51-3E2608004C9D}"/>
              </a:ext>
            </a:extLst>
          </p:cNvPr>
          <p:cNvSpPr txBox="1"/>
          <p:nvPr/>
        </p:nvSpPr>
        <p:spPr>
          <a:xfrm>
            <a:off x="8478175" y="5237824"/>
            <a:ext cx="3524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hr-HR" sz="1400" dirty="0">
                <a:solidFill>
                  <a:srgbClr val="FFC000"/>
                </a:solidFill>
              </a:rPr>
              <a:t>Prisjeti se koje su prilagodbe bile važne za prelazak organizama iz vode na kopno. Ispiši i grafički prikaži koje su sve prilagodbe tijekom prošlosti razvijala živa bića da bi se izborila za svoj opstanak.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5CF27AC8-C133-4483-8252-5A564553EC99}"/>
              </a:ext>
            </a:extLst>
          </p:cNvPr>
          <p:cNvSpPr txBox="1">
            <a:spLocks/>
          </p:cNvSpPr>
          <p:nvPr/>
        </p:nvSpPr>
        <p:spPr bwMode="gray">
          <a:xfrm>
            <a:off x="448176" y="639191"/>
            <a:ext cx="5253014" cy="154191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Biljke se štite na različite načine - </a:t>
            </a:r>
            <a:r>
              <a:rPr lang="hr-HR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odbojnim izgledom, bodljama, neugodnim mirisom ili otrovom </a:t>
            </a:r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kako ne bi bile pojedene ili</a:t>
            </a:r>
          </a:p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sličnim strategijama da privuku neke životinje za oprašivanje / rasprostranjivanje.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A6C1A69-2168-4B88-9F64-0B09F5C221FE}"/>
              </a:ext>
            </a:extLst>
          </p:cNvPr>
          <p:cNvSpPr txBox="1"/>
          <p:nvPr/>
        </p:nvSpPr>
        <p:spPr>
          <a:xfrm>
            <a:off x="7712078" y="4292570"/>
            <a:ext cx="352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Cvjetovi mirisom privlače kukce na oprašivanje.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C029C9F-AD69-4690-982F-2F402D26D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880" y="2282302"/>
            <a:ext cx="2012517" cy="18540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226290F-F591-4061-99DB-47F69B374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147" y="633112"/>
            <a:ext cx="2215863" cy="1661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7D49E20-D1B7-4BA9-8DE3-379DEBEAA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2556" y="518736"/>
            <a:ext cx="2215863" cy="1661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B02D6D8-53AC-468B-93F9-F385C447B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521710" y="2788342"/>
            <a:ext cx="3677901" cy="2449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077C06A6-3BFD-42BD-B8B4-EA3A80A10684}"/>
              </a:ext>
            </a:extLst>
          </p:cNvPr>
          <p:cNvSpPr txBox="1"/>
          <p:nvPr/>
        </p:nvSpPr>
        <p:spPr>
          <a:xfrm>
            <a:off x="3552190" y="5332267"/>
            <a:ext cx="352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Titan </a:t>
            </a:r>
            <a:r>
              <a:rPr lang="hr-HR" sz="1600" i="1" dirty="0" err="1"/>
              <a:t>arum</a:t>
            </a:r>
            <a:r>
              <a:rPr lang="hr-HR" sz="1600" i="1" dirty="0"/>
              <a:t> - najveći i najsmrdljiviji cvijet na svijetu</a:t>
            </a:r>
          </a:p>
        </p:txBody>
      </p:sp>
    </p:spTree>
    <p:extLst>
      <p:ext uri="{BB962C8B-B14F-4D97-AF65-F5344CB8AC3E}">
        <p14:creationId xmlns:p14="http://schemas.microsoft.com/office/powerpoint/2010/main" val="2915940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540A76-A998-4100-844E-87FE6EEA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6993" y="4589210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6666088-8FF1-422E-93E9-61DDCA7511F6}"/>
              </a:ext>
            </a:extLst>
          </p:cNvPr>
          <p:cNvSpPr txBox="1"/>
          <p:nvPr/>
        </p:nvSpPr>
        <p:spPr>
          <a:xfrm>
            <a:off x="9542015" y="5362598"/>
            <a:ext cx="2504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Razmisli i pokušaj objasniti postoji li veza između procesa fotosinteze i uloge proizvođača u hranidbenim lancima.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76539116-B233-45DF-9411-E149A2A7AB4A}"/>
              </a:ext>
            </a:extLst>
          </p:cNvPr>
          <p:cNvSpPr txBox="1">
            <a:spLocks/>
          </p:cNvSpPr>
          <p:nvPr/>
        </p:nvSpPr>
        <p:spPr bwMode="gray">
          <a:xfrm>
            <a:off x="294842" y="346557"/>
            <a:ext cx="8178889" cy="107386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Svi organizmi za život trebaju ENERGIJU koju dobivaju iz hrane. </a:t>
            </a:r>
          </a:p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HRANA se sastoji od različitih organskih spojeva koji sadržavaju kemijski vezanu energiju.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9B8FAAE7-944A-4B67-9148-878BC82090BA}"/>
              </a:ext>
            </a:extLst>
          </p:cNvPr>
          <p:cNvSpPr txBox="1">
            <a:spLocks/>
          </p:cNvSpPr>
          <p:nvPr/>
        </p:nvSpPr>
        <p:spPr bwMode="gray">
          <a:xfrm>
            <a:off x="599443" y="2104008"/>
            <a:ext cx="6262995" cy="76347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Zadaća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PROIZVOĐAČA (AUTOTROFNIH ORGANIZAMA) - biljaka, algi,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autotrofnih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protista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hr-HR" sz="1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autotrofnih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bakterija 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9701695E-05A8-4D5F-9BBA-5816042DDFD3}"/>
              </a:ext>
            </a:extLst>
          </p:cNvPr>
          <p:cNvSpPr txBox="1">
            <a:spLocks/>
          </p:cNvSpPr>
          <p:nvPr/>
        </p:nvSpPr>
        <p:spPr bwMode="gray">
          <a:xfrm>
            <a:off x="208827" y="3551072"/>
            <a:ext cx="6850401" cy="103128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hr-HR" sz="1800" b="1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hr-HR" sz="18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-&gt; procesom fotosinteze pomoću Sunčeve </a:t>
            </a:r>
            <a:r>
              <a:rPr lang="hr-HR" sz="1800" b="1" spc="50" dirty="0" err="1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eng</a:t>
            </a:r>
            <a:r>
              <a:rPr lang="hr-HR" sz="18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., vode i ugljikova dioksida </a:t>
            </a:r>
            <a:r>
              <a:rPr lang="hr-HR" sz="1800" b="1" u="sng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stvaraju</a:t>
            </a:r>
            <a:r>
              <a:rPr lang="hr-HR" sz="18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ORGANSKE SPOJEVE (hranu) i KISIK</a:t>
            </a:r>
          </a:p>
        </p:txBody>
      </p:sp>
      <p:sp>
        <p:nvSpPr>
          <p:cNvPr id="7" name="Strelica: desno 6">
            <a:extLst>
              <a:ext uri="{FF2B5EF4-FFF2-40B4-BE49-F238E27FC236}">
                <a16:creationId xmlns:a16="http://schemas.microsoft.com/office/drawing/2014/main" id="{4D4225E8-747B-460A-807D-8D9618EC987D}"/>
              </a:ext>
            </a:extLst>
          </p:cNvPr>
          <p:cNvSpPr/>
          <p:nvPr/>
        </p:nvSpPr>
        <p:spPr>
          <a:xfrm rot="5400000">
            <a:off x="3345502" y="3111313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388330EC-8B09-4DC5-8A4A-3D01907553A1}"/>
              </a:ext>
            </a:extLst>
          </p:cNvPr>
          <p:cNvSpPr/>
          <p:nvPr/>
        </p:nvSpPr>
        <p:spPr>
          <a:xfrm>
            <a:off x="7032594" y="2358927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2804DBAD-0CB8-46F1-9D23-BE56F634AA34}"/>
              </a:ext>
            </a:extLst>
          </p:cNvPr>
          <p:cNvSpPr txBox="1">
            <a:spLocks/>
          </p:cNvSpPr>
          <p:nvPr/>
        </p:nvSpPr>
        <p:spPr bwMode="gray">
          <a:xfrm>
            <a:off x="7646634" y="2237172"/>
            <a:ext cx="3160450" cy="497149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sastavni dio PLANKTONA</a:t>
            </a:r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776409C8-5525-40D3-A8B7-D6AE5326AA8B}"/>
              </a:ext>
            </a:extLst>
          </p:cNvPr>
          <p:cNvSpPr/>
          <p:nvPr/>
        </p:nvSpPr>
        <p:spPr>
          <a:xfrm rot="5400000">
            <a:off x="3385759" y="4799790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133746F7-D684-49F0-AA5C-47DEDD357404}"/>
              </a:ext>
            </a:extLst>
          </p:cNvPr>
          <p:cNvSpPr txBox="1">
            <a:spLocks/>
          </p:cNvSpPr>
          <p:nvPr/>
        </p:nvSpPr>
        <p:spPr bwMode="gray">
          <a:xfrm>
            <a:off x="2151457" y="5347797"/>
            <a:ext cx="2891060" cy="8440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TEMELJ SU ŽIVOTA NA ZEMLJI!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234B11F2-74BC-4EB7-A378-CA3613B20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49253" y="4819588"/>
            <a:ext cx="2586505" cy="1663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7DA7434-D063-4B08-B6B0-A4E55C22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99946" y="612027"/>
            <a:ext cx="2092612" cy="1440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2B35D2A1-65ED-477B-9462-3FFB8D44E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096901" y="2802444"/>
            <a:ext cx="2136365" cy="1602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6792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94E63D1F-282E-452E-B14D-21BF20EC2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461" y="4465038"/>
            <a:ext cx="1795704" cy="18266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F063C89-B2E0-43A7-9F81-0A130D0AF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3" t="5662" r="7193" b="7605"/>
          <a:stretch/>
        </p:blipFill>
        <p:spPr>
          <a:xfrm>
            <a:off x="5098487" y="3661988"/>
            <a:ext cx="1810313" cy="2629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2ACE5827-0CF6-4CB1-A71A-7F01C973B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7506" y="1060636"/>
            <a:ext cx="2417069" cy="1546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41B68118-CDCD-478C-B663-7DA5DA1BE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78931" y="647187"/>
            <a:ext cx="2222197" cy="17688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D6D8E781-F614-46F3-B62F-14D8A96D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22382" y="399678"/>
            <a:ext cx="2811303" cy="20758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78D8B9F4-D66B-45EA-A2C7-3056603E06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43" t="11709" r="16482"/>
          <a:stretch/>
        </p:blipFill>
        <p:spPr>
          <a:xfrm>
            <a:off x="9712960" y="1569659"/>
            <a:ext cx="1971040" cy="1897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BAF813D4-9D58-4A16-A6C9-F14A497FD8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282623" y="3506916"/>
            <a:ext cx="2334545" cy="3112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kstniOkvir 31">
            <a:extLst>
              <a:ext uri="{FF2B5EF4-FFF2-40B4-BE49-F238E27FC236}">
                <a16:creationId xmlns:a16="http://schemas.microsoft.com/office/drawing/2014/main" id="{ED644881-8A73-43C1-9D8A-7D290A15840C}"/>
              </a:ext>
            </a:extLst>
          </p:cNvPr>
          <p:cNvSpPr txBox="1"/>
          <p:nvPr/>
        </p:nvSpPr>
        <p:spPr>
          <a:xfrm>
            <a:off x="3950626" y="2518539"/>
            <a:ext cx="179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jednostanične alge</a:t>
            </a: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4BA64D8A-1B5F-4A1B-9956-C8FDC2979DA3}"/>
              </a:ext>
            </a:extLst>
          </p:cNvPr>
          <p:cNvSpPr txBox="1"/>
          <p:nvPr/>
        </p:nvSpPr>
        <p:spPr>
          <a:xfrm>
            <a:off x="955040" y="2700035"/>
            <a:ext cx="179570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cijanobakterije</a:t>
            </a:r>
            <a:endParaRPr lang="hr-HR" i="1" dirty="0"/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023B4953-092C-4C97-BCBE-50A5F90AF489}"/>
              </a:ext>
            </a:extLst>
          </p:cNvPr>
          <p:cNvSpPr txBox="1"/>
          <p:nvPr/>
        </p:nvSpPr>
        <p:spPr>
          <a:xfrm>
            <a:off x="7917255" y="2559749"/>
            <a:ext cx="179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/>
              <a:t>mnogostanične</a:t>
            </a:r>
            <a:r>
              <a:rPr lang="hr-HR" i="1" dirty="0"/>
              <a:t> alge</a:t>
            </a:r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id="{11A727D1-DA46-4BFD-9237-9AF6EC07AC6B}"/>
              </a:ext>
            </a:extLst>
          </p:cNvPr>
          <p:cNvSpPr txBox="1"/>
          <p:nvPr/>
        </p:nvSpPr>
        <p:spPr>
          <a:xfrm>
            <a:off x="4926677" y="6388085"/>
            <a:ext cx="179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biljke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2313976-4F1F-47A3-B742-EC27F50FA3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208" y="4154760"/>
            <a:ext cx="1652411" cy="16441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8390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1C1610-6EED-477F-BCE6-9EEF1DE85F1C}"/>
              </a:ext>
            </a:extLst>
          </p:cNvPr>
          <p:cNvSpPr txBox="1">
            <a:spLocks/>
          </p:cNvSpPr>
          <p:nvPr/>
        </p:nvSpPr>
        <p:spPr bwMode="gray">
          <a:xfrm>
            <a:off x="422107" y="389047"/>
            <a:ext cx="4682473" cy="55939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KRUŽENJE TVARI I PROTJECANJE ENERGIJE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C8B40704-2CC8-4FC9-A52F-AEF66D83532B}"/>
              </a:ext>
            </a:extLst>
          </p:cNvPr>
          <p:cNvSpPr txBox="1"/>
          <p:nvPr/>
        </p:nvSpPr>
        <p:spPr>
          <a:xfrm>
            <a:off x="3911600" y="6145787"/>
            <a:ext cx="436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Kruženje tvari i protjecanje energije kroz hranidbeni lanac</a:t>
            </a:r>
          </a:p>
        </p:txBody>
      </p:sp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id="{ED2A19A4-19EC-4427-922E-970EE6BC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11087842" y="602541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084FEC3-3A5D-44DE-A7A9-C6DA65289DFD}"/>
              </a:ext>
            </a:extLst>
          </p:cNvPr>
          <p:cNvSpPr txBox="1"/>
          <p:nvPr/>
        </p:nvSpPr>
        <p:spPr>
          <a:xfrm>
            <a:off x="10576264" y="1396303"/>
            <a:ext cx="161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ISTRAŽI</a:t>
            </a:r>
          </a:p>
          <a:p>
            <a:pPr algn="ctr"/>
            <a:r>
              <a:rPr lang="hr-HR" sz="1600" b="1" dirty="0"/>
              <a:t>ZANIMLJIVOSTI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25E7B36-28F3-4236-972F-DCA4C6B20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410" y="1309626"/>
            <a:ext cx="4682473" cy="4585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73252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7D09FE-3D40-4E7A-999D-72EDA524F609}"/>
              </a:ext>
            </a:extLst>
          </p:cNvPr>
          <p:cNvSpPr txBox="1">
            <a:spLocks/>
          </p:cNvSpPr>
          <p:nvPr/>
        </p:nvSpPr>
        <p:spPr bwMode="gray">
          <a:xfrm>
            <a:off x="581688" y="754173"/>
            <a:ext cx="1782613" cy="55939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PROIZVOĐAČI </a:t>
            </a:r>
          </a:p>
        </p:txBody>
      </p:sp>
      <p:sp>
        <p:nvSpPr>
          <p:cNvPr id="3" name="Strelica: desno 2">
            <a:extLst>
              <a:ext uri="{FF2B5EF4-FFF2-40B4-BE49-F238E27FC236}">
                <a16:creationId xmlns:a16="http://schemas.microsoft.com/office/drawing/2014/main" id="{04C0B182-6850-4EFA-BE4E-825556B4232D}"/>
              </a:ext>
            </a:extLst>
          </p:cNvPr>
          <p:cNvSpPr/>
          <p:nvPr/>
        </p:nvSpPr>
        <p:spPr>
          <a:xfrm>
            <a:off x="2659702" y="874766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9B7BD833-6A84-434D-923D-96AACE557F5B}"/>
              </a:ext>
            </a:extLst>
          </p:cNvPr>
          <p:cNvSpPr txBox="1">
            <a:spLocks/>
          </p:cNvSpPr>
          <p:nvPr/>
        </p:nvSpPr>
        <p:spPr bwMode="gray">
          <a:xfrm>
            <a:off x="3288599" y="345440"/>
            <a:ext cx="2625893" cy="1574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pretvaraju Sunčevu svjetlosnu energiju u kemijski vezanu energiju molekule glukoze 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2D9E0F04-1B43-4C0A-8E78-CD43066C5A97}"/>
              </a:ext>
            </a:extLst>
          </p:cNvPr>
          <p:cNvSpPr txBox="1">
            <a:spLocks/>
          </p:cNvSpPr>
          <p:nvPr/>
        </p:nvSpPr>
        <p:spPr bwMode="gray">
          <a:xfrm>
            <a:off x="6469613" y="1767544"/>
            <a:ext cx="2117894" cy="16614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dio energije pretvara se u TOPLINSKU ili MEHANIČKU ENERGIJU i odlazi iz procesa </a:t>
            </a:r>
          </a:p>
        </p:txBody>
      </p:sp>
      <p:cxnSp>
        <p:nvCxnSpPr>
          <p:cNvPr id="11" name="Poveznik: zakrivljeno 10">
            <a:extLst>
              <a:ext uri="{FF2B5EF4-FFF2-40B4-BE49-F238E27FC236}">
                <a16:creationId xmlns:a16="http://schemas.microsoft.com/office/drawing/2014/main" id="{0ACB43D2-A8AF-4CBB-B770-6A33BF07B3D7}"/>
              </a:ext>
            </a:extLst>
          </p:cNvPr>
          <p:cNvCxnSpPr>
            <a:cxnSpLocks/>
          </p:cNvCxnSpPr>
          <p:nvPr/>
        </p:nvCxnSpPr>
        <p:spPr>
          <a:xfrm>
            <a:off x="5512953" y="1694023"/>
            <a:ext cx="1166093" cy="749259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Naslov 1">
            <a:extLst>
              <a:ext uri="{FF2B5EF4-FFF2-40B4-BE49-F238E27FC236}">
                <a16:creationId xmlns:a16="http://schemas.microsoft.com/office/drawing/2014/main" id="{BD7AEBFF-5A46-4F56-BA4C-661EDBF5081B}"/>
              </a:ext>
            </a:extLst>
          </p:cNvPr>
          <p:cNvSpPr txBox="1">
            <a:spLocks/>
          </p:cNvSpPr>
          <p:nvPr/>
        </p:nvSpPr>
        <p:spPr bwMode="gray">
          <a:xfrm>
            <a:off x="9052560" y="1132877"/>
            <a:ext cx="2955128" cy="157472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Brojnost organizama i njihova ukupna masa na početku hranidbenih lanaca VEĆA je nego na kraju.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355EA790-3141-4FBD-9C57-F78947B9630D}"/>
              </a:ext>
            </a:extLst>
          </p:cNvPr>
          <p:cNvSpPr txBox="1">
            <a:spLocks/>
          </p:cNvSpPr>
          <p:nvPr/>
        </p:nvSpPr>
        <p:spPr bwMode="gray">
          <a:xfrm>
            <a:off x="1534160" y="4554013"/>
            <a:ext cx="1510861" cy="55939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RAZLAGAČI</a:t>
            </a:r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id="{A44E2D6A-EFF8-4540-A18E-15FD78307775}"/>
              </a:ext>
            </a:extLst>
          </p:cNvPr>
          <p:cNvSpPr/>
          <p:nvPr/>
        </p:nvSpPr>
        <p:spPr>
          <a:xfrm rot="20467551">
            <a:off x="3340422" y="4359646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8181CD61-97B9-4482-807D-08D12C3FDFCE}"/>
              </a:ext>
            </a:extLst>
          </p:cNvPr>
          <p:cNvSpPr txBox="1">
            <a:spLocks/>
          </p:cNvSpPr>
          <p:nvPr/>
        </p:nvSpPr>
        <p:spPr bwMode="gray">
          <a:xfrm>
            <a:off x="3968118" y="3911600"/>
            <a:ext cx="2829093" cy="95808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razlažu uginule organizme do tvari koje ponovno mogu rabiti proizvođači</a:t>
            </a:r>
          </a:p>
        </p:txBody>
      </p:sp>
      <p:sp>
        <p:nvSpPr>
          <p:cNvPr id="16" name="Strelica: desno 15">
            <a:extLst>
              <a:ext uri="{FF2B5EF4-FFF2-40B4-BE49-F238E27FC236}">
                <a16:creationId xmlns:a16="http://schemas.microsoft.com/office/drawing/2014/main" id="{26D4ECCE-A685-4B81-B6D7-1AAF2AFC1F18}"/>
              </a:ext>
            </a:extLst>
          </p:cNvPr>
          <p:cNvSpPr/>
          <p:nvPr/>
        </p:nvSpPr>
        <p:spPr>
          <a:xfrm rot="1624065">
            <a:off x="3348362" y="5144860"/>
            <a:ext cx="443884" cy="25807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id="{5AA433AE-475F-421C-84B5-8182559E57EB}"/>
              </a:ext>
            </a:extLst>
          </p:cNvPr>
          <p:cNvSpPr txBox="1">
            <a:spLocks/>
          </p:cNvSpPr>
          <p:nvPr/>
        </p:nvSpPr>
        <p:spPr bwMode="gray">
          <a:xfrm>
            <a:off x="3856358" y="5166507"/>
            <a:ext cx="3123562" cy="95808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 životne procese troše energiju dobivenu iz organskih spojeva koje razgrađuju</a:t>
            </a:r>
          </a:p>
        </p:txBody>
      </p:sp>
      <p:sp>
        <p:nvSpPr>
          <p:cNvPr id="18" name="Lijeva vitičasta zagrada 17">
            <a:extLst>
              <a:ext uri="{FF2B5EF4-FFF2-40B4-BE49-F238E27FC236}">
                <a16:creationId xmlns:a16="http://schemas.microsoft.com/office/drawing/2014/main" id="{262FA182-E5D0-4C7A-86F3-FCCFE705D8A4}"/>
              </a:ext>
            </a:extLst>
          </p:cNvPr>
          <p:cNvSpPr/>
          <p:nvPr/>
        </p:nvSpPr>
        <p:spPr>
          <a:xfrm flipH="1">
            <a:off x="7233919" y="3921760"/>
            <a:ext cx="294641" cy="2184400"/>
          </a:xfrm>
          <a:prstGeom prst="leftBrac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id="{76986792-4361-4FFB-9DAA-EF838DB0A255}"/>
              </a:ext>
            </a:extLst>
          </p:cNvPr>
          <p:cNvSpPr txBox="1">
            <a:spLocks/>
          </p:cNvSpPr>
          <p:nvPr/>
        </p:nvSpPr>
        <p:spPr bwMode="gray">
          <a:xfrm>
            <a:off x="8042981" y="4638114"/>
            <a:ext cx="2829093" cy="75169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se zatvara proces KRUŽENJA TVARI U PRIRODI</a:t>
            </a:r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0817CE53-4222-4E40-A697-22BC56F96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505" y="5413846"/>
            <a:ext cx="1518367" cy="11387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0DF73FA8-461A-4BC5-B22A-50A0E151C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1" t="4644" r="14391"/>
          <a:stretch/>
        </p:blipFill>
        <p:spPr>
          <a:xfrm>
            <a:off x="537693" y="1521075"/>
            <a:ext cx="1570173" cy="13310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76444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A6CB2CB-431D-4886-BCF1-29CB1E4FF1AA}"/>
              </a:ext>
            </a:extLst>
          </p:cNvPr>
          <p:cNvSpPr txBox="1"/>
          <p:nvPr/>
        </p:nvSpPr>
        <p:spPr>
          <a:xfrm>
            <a:off x="519260" y="441596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KRUŽENJE TVARI U PRIRODI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4ADF8252-DD69-418F-B25C-1D0DE35A7E11}"/>
              </a:ext>
            </a:extLst>
          </p:cNvPr>
          <p:cNvSpPr txBox="1">
            <a:spLocks/>
          </p:cNvSpPr>
          <p:nvPr/>
        </p:nvSpPr>
        <p:spPr bwMode="gray">
          <a:xfrm>
            <a:off x="1541679" y="1537372"/>
            <a:ext cx="1782613" cy="55939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PROIZVOĐAČ 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C9039650-C3A5-4EC1-9C5C-8B4218E37F5C}"/>
              </a:ext>
            </a:extLst>
          </p:cNvPr>
          <p:cNvSpPr txBox="1">
            <a:spLocks/>
          </p:cNvSpPr>
          <p:nvPr/>
        </p:nvSpPr>
        <p:spPr bwMode="gray">
          <a:xfrm>
            <a:off x="5140960" y="1122178"/>
            <a:ext cx="1910080" cy="69315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POTROŠAČ - biljojed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631F972D-FAFE-49A1-943F-8B2949070379}"/>
              </a:ext>
            </a:extLst>
          </p:cNvPr>
          <p:cNvSpPr txBox="1">
            <a:spLocks/>
          </p:cNvSpPr>
          <p:nvPr/>
        </p:nvSpPr>
        <p:spPr bwMode="gray">
          <a:xfrm>
            <a:off x="4114810" y="4443460"/>
            <a:ext cx="1782613" cy="55939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RAZLAGAČI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E8211F3-D710-445B-BCB1-92B69DFF0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3477" y="2320838"/>
            <a:ext cx="2218689" cy="18787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65E9CE2-963A-402D-ABC6-E5C5442A1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4684860" y="2025644"/>
            <a:ext cx="2461678" cy="17777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Naslov 1">
            <a:extLst>
              <a:ext uri="{FF2B5EF4-FFF2-40B4-BE49-F238E27FC236}">
                <a16:creationId xmlns:a16="http://schemas.microsoft.com/office/drawing/2014/main" id="{69663400-3C3B-4127-A48B-0D9C58ACE6F9}"/>
              </a:ext>
            </a:extLst>
          </p:cNvPr>
          <p:cNvSpPr txBox="1">
            <a:spLocks/>
          </p:cNvSpPr>
          <p:nvPr/>
        </p:nvSpPr>
        <p:spPr bwMode="gray">
          <a:xfrm>
            <a:off x="8280400" y="2320838"/>
            <a:ext cx="1910080" cy="69315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POTROŠAČ - mesojed</a:t>
            </a: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286B4A3E-AC73-4155-B3F5-B0197E9FE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7968043" y="3400137"/>
            <a:ext cx="2534794" cy="16747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Strelica: kružna strelica 23">
            <a:extLst>
              <a:ext uri="{FF2B5EF4-FFF2-40B4-BE49-F238E27FC236}">
                <a16:creationId xmlns:a16="http://schemas.microsoft.com/office/drawing/2014/main" id="{4ED03926-506F-4403-9C1C-DBB5CD966767}"/>
              </a:ext>
            </a:extLst>
          </p:cNvPr>
          <p:cNvSpPr/>
          <p:nvPr/>
        </p:nvSpPr>
        <p:spPr>
          <a:xfrm>
            <a:off x="3261933" y="1998203"/>
            <a:ext cx="1705756" cy="1338424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6" name="Strelica: kružna strelica 25">
            <a:extLst>
              <a:ext uri="{FF2B5EF4-FFF2-40B4-BE49-F238E27FC236}">
                <a16:creationId xmlns:a16="http://schemas.microsoft.com/office/drawing/2014/main" id="{7815B812-5074-4156-B0B1-DA98BF0C7F2B}"/>
              </a:ext>
            </a:extLst>
          </p:cNvPr>
          <p:cNvSpPr/>
          <p:nvPr/>
        </p:nvSpPr>
        <p:spPr>
          <a:xfrm rot="1333595">
            <a:off x="6860591" y="2730532"/>
            <a:ext cx="1705756" cy="1338424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28" name="Slika 27">
            <a:extLst>
              <a:ext uri="{FF2B5EF4-FFF2-40B4-BE49-F238E27FC236}">
                <a16:creationId xmlns:a16="http://schemas.microsoft.com/office/drawing/2014/main" id="{25F8783A-4B87-4054-9BD2-69A5A3C11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972628" y="5333235"/>
            <a:ext cx="1849590" cy="1338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97EE5F43-68BF-46FA-9C30-60367A4337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2928" t="5089" r="31477"/>
          <a:stretch/>
        </p:blipFill>
        <p:spPr>
          <a:xfrm>
            <a:off x="3442048" y="5172932"/>
            <a:ext cx="1345523" cy="1537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6" name="Strelica: kružna strelica 35">
            <a:extLst>
              <a:ext uri="{FF2B5EF4-FFF2-40B4-BE49-F238E27FC236}">
                <a16:creationId xmlns:a16="http://schemas.microsoft.com/office/drawing/2014/main" id="{67A7AA83-89DC-4C81-84BF-16AB06E56D84}"/>
              </a:ext>
            </a:extLst>
          </p:cNvPr>
          <p:cNvSpPr/>
          <p:nvPr/>
        </p:nvSpPr>
        <p:spPr>
          <a:xfrm rot="9285360">
            <a:off x="6790844" y="4665975"/>
            <a:ext cx="1705756" cy="1338424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37" name="Strelica: kružna strelica 36">
            <a:extLst>
              <a:ext uri="{FF2B5EF4-FFF2-40B4-BE49-F238E27FC236}">
                <a16:creationId xmlns:a16="http://schemas.microsoft.com/office/drawing/2014/main" id="{3A428F44-051F-4167-A092-E2AA80436009}"/>
              </a:ext>
            </a:extLst>
          </p:cNvPr>
          <p:cNvSpPr/>
          <p:nvPr/>
        </p:nvSpPr>
        <p:spPr>
          <a:xfrm rot="14334415">
            <a:off x="2080184" y="4332884"/>
            <a:ext cx="1705756" cy="1338424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1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19" grpId="0" animBg="1"/>
      <p:bldP spid="24" grpId="0" animBg="1"/>
      <p:bldP spid="26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A6CB2CB-431D-4886-BCF1-29CB1E4FF1AA}"/>
              </a:ext>
            </a:extLst>
          </p:cNvPr>
          <p:cNvSpPr txBox="1"/>
          <p:nvPr/>
        </p:nvSpPr>
        <p:spPr>
          <a:xfrm>
            <a:off x="8026400" y="881702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protjecanje energije u prirodi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4ADF8252-DD69-418F-B25C-1D0DE35A7E11}"/>
              </a:ext>
            </a:extLst>
          </p:cNvPr>
          <p:cNvSpPr txBox="1">
            <a:spLocks/>
          </p:cNvSpPr>
          <p:nvPr/>
        </p:nvSpPr>
        <p:spPr bwMode="gray">
          <a:xfrm>
            <a:off x="1617207" y="4426996"/>
            <a:ext cx="1782613" cy="43052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PROIZVOĐAČ 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C9039650-C3A5-4EC1-9C5C-8B4218E37F5C}"/>
              </a:ext>
            </a:extLst>
          </p:cNvPr>
          <p:cNvSpPr txBox="1">
            <a:spLocks/>
          </p:cNvSpPr>
          <p:nvPr/>
        </p:nvSpPr>
        <p:spPr bwMode="gray">
          <a:xfrm>
            <a:off x="4965175" y="1089052"/>
            <a:ext cx="1910080" cy="69315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POTROŠAČ - biljojed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631F972D-FAFE-49A1-943F-8B2949070379}"/>
              </a:ext>
            </a:extLst>
          </p:cNvPr>
          <p:cNvSpPr txBox="1">
            <a:spLocks/>
          </p:cNvSpPr>
          <p:nvPr/>
        </p:nvSpPr>
        <p:spPr bwMode="gray">
          <a:xfrm>
            <a:off x="4591586" y="4527389"/>
            <a:ext cx="1782613" cy="43052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RAZLAGAČI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E8211F3-D710-445B-BCB1-92B69DFF0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99170" y="2320838"/>
            <a:ext cx="2218689" cy="18787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65E9CE2-963A-402D-ABC6-E5C5442A1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4684860" y="2025644"/>
            <a:ext cx="2461678" cy="17777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Naslov 1">
            <a:extLst>
              <a:ext uri="{FF2B5EF4-FFF2-40B4-BE49-F238E27FC236}">
                <a16:creationId xmlns:a16="http://schemas.microsoft.com/office/drawing/2014/main" id="{69663400-3C3B-4127-A48B-0D9C58ACE6F9}"/>
              </a:ext>
            </a:extLst>
          </p:cNvPr>
          <p:cNvSpPr txBox="1">
            <a:spLocks/>
          </p:cNvSpPr>
          <p:nvPr/>
        </p:nvSpPr>
        <p:spPr bwMode="gray">
          <a:xfrm>
            <a:off x="8403582" y="2423039"/>
            <a:ext cx="1910080" cy="69315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POTROŠAČ - mesojed</a:t>
            </a: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286B4A3E-AC73-4155-B3F5-B0197E9FE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7968043" y="3400137"/>
            <a:ext cx="2534794" cy="16747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Strelica: kružna strelica 23">
            <a:extLst>
              <a:ext uri="{FF2B5EF4-FFF2-40B4-BE49-F238E27FC236}">
                <a16:creationId xmlns:a16="http://schemas.microsoft.com/office/drawing/2014/main" id="{4ED03926-506F-4403-9C1C-DBB5CD966767}"/>
              </a:ext>
            </a:extLst>
          </p:cNvPr>
          <p:cNvSpPr/>
          <p:nvPr/>
        </p:nvSpPr>
        <p:spPr>
          <a:xfrm>
            <a:off x="3261933" y="1847933"/>
            <a:ext cx="1705756" cy="1488694"/>
          </a:xfrm>
          <a:prstGeom prst="circularArrow">
            <a:avLst/>
          </a:prstGeom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5" name="Strelica: kružna strelica 24">
            <a:extLst>
              <a:ext uri="{FF2B5EF4-FFF2-40B4-BE49-F238E27FC236}">
                <a16:creationId xmlns:a16="http://schemas.microsoft.com/office/drawing/2014/main" id="{D8B4A0A2-256B-4241-ACA9-8E2C2544B548}"/>
              </a:ext>
            </a:extLst>
          </p:cNvPr>
          <p:cNvSpPr/>
          <p:nvPr/>
        </p:nvSpPr>
        <p:spPr>
          <a:xfrm rot="2908779" flipV="1">
            <a:off x="-4622" y="1345240"/>
            <a:ext cx="1972066" cy="1972545"/>
          </a:xfrm>
          <a:prstGeom prst="circularArrow">
            <a:avLst/>
          </a:prstGeom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6" name="Strelica: kružna strelica 25">
            <a:extLst>
              <a:ext uri="{FF2B5EF4-FFF2-40B4-BE49-F238E27FC236}">
                <a16:creationId xmlns:a16="http://schemas.microsoft.com/office/drawing/2014/main" id="{7815B812-5074-4156-B0B1-DA98BF0C7F2B}"/>
              </a:ext>
            </a:extLst>
          </p:cNvPr>
          <p:cNvSpPr/>
          <p:nvPr/>
        </p:nvSpPr>
        <p:spPr>
          <a:xfrm rot="1333595">
            <a:off x="6917039" y="2806452"/>
            <a:ext cx="1699780" cy="1078130"/>
          </a:xfrm>
          <a:prstGeom prst="circularArrow">
            <a:avLst/>
          </a:prstGeom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28" name="Slika 27">
            <a:extLst>
              <a:ext uri="{FF2B5EF4-FFF2-40B4-BE49-F238E27FC236}">
                <a16:creationId xmlns:a16="http://schemas.microsoft.com/office/drawing/2014/main" id="{25F8783A-4B87-4054-9BD2-69A5A3C11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147310" y="5382840"/>
            <a:ext cx="1849590" cy="1338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id="{6C66983C-7F24-483A-9E4D-5E57E558A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6632" y="154660"/>
            <a:ext cx="1569607" cy="156960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97EE5F43-68BF-46FA-9C30-60367A4337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2928" t="5089" r="31477"/>
          <a:stretch/>
        </p:blipFill>
        <p:spPr>
          <a:xfrm>
            <a:off x="3617859" y="5209421"/>
            <a:ext cx="1345523" cy="1537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0A24438-47C7-4947-ABCE-6CB20CE08877}"/>
              </a:ext>
            </a:extLst>
          </p:cNvPr>
          <p:cNvSpPr txBox="1"/>
          <p:nvPr/>
        </p:nvSpPr>
        <p:spPr>
          <a:xfrm>
            <a:off x="9946640" y="6087689"/>
            <a:ext cx="244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gubitak toplinske energije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8054B7DC-F2D1-4A59-B2D2-D246BC83568B}"/>
              </a:ext>
            </a:extLst>
          </p:cNvPr>
          <p:cNvSpPr/>
          <p:nvPr/>
        </p:nvSpPr>
        <p:spPr>
          <a:xfrm>
            <a:off x="9687560" y="6087689"/>
            <a:ext cx="502920" cy="4171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trelica: kružna strelica 21">
            <a:extLst>
              <a:ext uri="{FF2B5EF4-FFF2-40B4-BE49-F238E27FC236}">
                <a16:creationId xmlns:a16="http://schemas.microsoft.com/office/drawing/2014/main" id="{DFBD2800-AFC0-43B4-9A3D-A235B8DE5D41}"/>
              </a:ext>
            </a:extLst>
          </p:cNvPr>
          <p:cNvSpPr/>
          <p:nvPr/>
        </p:nvSpPr>
        <p:spPr>
          <a:xfrm rot="17357828" flipV="1">
            <a:off x="1997610" y="1094356"/>
            <a:ext cx="1423004" cy="1262205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3" name="Strelica: kružna strelica 22">
            <a:extLst>
              <a:ext uri="{FF2B5EF4-FFF2-40B4-BE49-F238E27FC236}">
                <a16:creationId xmlns:a16="http://schemas.microsoft.com/office/drawing/2014/main" id="{ABCB6314-8323-49A1-9E99-45657A0260EE}"/>
              </a:ext>
            </a:extLst>
          </p:cNvPr>
          <p:cNvSpPr/>
          <p:nvPr/>
        </p:nvSpPr>
        <p:spPr>
          <a:xfrm rot="17357828" flipV="1">
            <a:off x="6516941" y="1306733"/>
            <a:ext cx="1423004" cy="1262205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7" name="Strelica: kružna strelica 26">
            <a:extLst>
              <a:ext uri="{FF2B5EF4-FFF2-40B4-BE49-F238E27FC236}">
                <a16:creationId xmlns:a16="http://schemas.microsoft.com/office/drawing/2014/main" id="{5B4C6F51-C97F-48F8-8042-9719EF8983F8}"/>
              </a:ext>
            </a:extLst>
          </p:cNvPr>
          <p:cNvSpPr/>
          <p:nvPr/>
        </p:nvSpPr>
        <p:spPr>
          <a:xfrm rot="17357828" flipV="1">
            <a:off x="9806832" y="2621117"/>
            <a:ext cx="1423004" cy="1262205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B2FC37D2-992B-49C8-AE8C-BA43AC53462B}"/>
              </a:ext>
            </a:extLst>
          </p:cNvPr>
          <p:cNvSpPr/>
          <p:nvPr/>
        </p:nvSpPr>
        <p:spPr>
          <a:xfrm rot="3943746">
            <a:off x="7703825" y="4754268"/>
            <a:ext cx="223100" cy="1338424"/>
          </a:xfrm>
          <a:prstGeom prst="downArrow">
            <a:avLst/>
          </a:prstGeom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Naslov 1">
            <a:extLst>
              <a:ext uri="{FF2B5EF4-FFF2-40B4-BE49-F238E27FC236}">
                <a16:creationId xmlns:a16="http://schemas.microsoft.com/office/drawing/2014/main" id="{67AAC1B5-6196-4D61-8B91-1A4D2723AE0B}"/>
              </a:ext>
            </a:extLst>
          </p:cNvPr>
          <p:cNvSpPr txBox="1">
            <a:spLocks/>
          </p:cNvSpPr>
          <p:nvPr/>
        </p:nvSpPr>
        <p:spPr bwMode="gray">
          <a:xfrm>
            <a:off x="1411459" y="3260222"/>
            <a:ext cx="2218689" cy="75354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kemijska energija - šećer</a:t>
            </a:r>
          </a:p>
        </p:txBody>
      </p:sp>
      <p:sp>
        <p:nvSpPr>
          <p:cNvPr id="30" name="Naslov 1">
            <a:extLst>
              <a:ext uri="{FF2B5EF4-FFF2-40B4-BE49-F238E27FC236}">
                <a16:creationId xmlns:a16="http://schemas.microsoft.com/office/drawing/2014/main" id="{D8CDDCA2-BF55-4A25-AABF-FDDBB15BA4A7}"/>
              </a:ext>
            </a:extLst>
          </p:cNvPr>
          <p:cNvSpPr txBox="1">
            <a:spLocks/>
          </p:cNvSpPr>
          <p:nvPr/>
        </p:nvSpPr>
        <p:spPr bwMode="gray">
          <a:xfrm>
            <a:off x="80848" y="1773584"/>
            <a:ext cx="1910080" cy="97596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Sunčeva svjetlosna energija</a:t>
            </a:r>
          </a:p>
        </p:txBody>
      </p:sp>
      <p:sp>
        <p:nvSpPr>
          <p:cNvPr id="32" name="Naslov 1">
            <a:extLst>
              <a:ext uri="{FF2B5EF4-FFF2-40B4-BE49-F238E27FC236}">
                <a16:creationId xmlns:a16="http://schemas.microsoft.com/office/drawing/2014/main" id="{4C4F5BD7-E20D-4B71-8E4D-17E7CA85F991}"/>
              </a:ext>
            </a:extLst>
          </p:cNvPr>
          <p:cNvSpPr txBox="1">
            <a:spLocks/>
          </p:cNvSpPr>
          <p:nvPr/>
        </p:nvSpPr>
        <p:spPr bwMode="gray">
          <a:xfrm>
            <a:off x="7090410" y="2183313"/>
            <a:ext cx="3334341" cy="104909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korištenje kemijske energije (hrana) za: rast, razvoj i rad organizma</a:t>
            </a:r>
          </a:p>
        </p:txBody>
      </p:sp>
    </p:spTree>
    <p:extLst>
      <p:ext uri="{BB962C8B-B14F-4D97-AF65-F5344CB8AC3E}">
        <p14:creationId xmlns:p14="http://schemas.microsoft.com/office/powerpoint/2010/main" val="3247745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9" grpId="0" animBg="1"/>
      <p:bldP spid="24" grpId="0" animBg="1"/>
      <p:bldP spid="25" grpId="0" animBg="1"/>
      <p:bldP spid="26" grpId="0" animBg="1"/>
      <p:bldP spid="4" grpId="0"/>
      <p:bldP spid="7" grpId="0" animBg="1"/>
      <p:bldP spid="22" grpId="0" animBg="1"/>
      <p:bldP spid="23" grpId="0" animBg="1"/>
      <p:bldP spid="27" grpId="0" animBg="1"/>
      <p:bldP spid="9" grpId="0" animBg="1"/>
      <p:bldP spid="29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2A2E8B4D-3C3D-44A7-A0A5-11EBBB1CED0E}"/>
              </a:ext>
            </a:extLst>
          </p:cNvPr>
          <p:cNvSpPr txBox="1">
            <a:spLocks/>
          </p:cNvSpPr>
          <p:nvPr/>
        </p:nvSpPr>
        <p:spPr bwMode="gray">
          <a:xfrm>
            <a:off x="422107" y="1560251"/>
            <a:ext cx="7004853" cy="18687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 održanje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RAVNOTEŽE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 svakoj životnoj zajednici važan je stalan odnos svih organizama u hranidbenim mrežama.</a:t>
            </a:r>
          </a:p>
          <a:p>
            <a:pPr algn="ctr"/>
            <a:endParaRPr lang="hr-HR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Neki organizmi mogu biti uključeni u više hranidbenih lanaca pa čine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HRANIDBENE MREŽE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6BDDEB0F-8B21-4A61-B6E0-DC98BF8EE88F}"/>
              </a:ext>
            </a:extLst>
          </p:cNvPr>
          <p:cNvSpPr/>
          <p:nvPr/>
        </p:nvSpPr>
        <p:spPr>
          <a:xfrm>
            <a:off x="8737601" y="1937830"/>
            <a:ext cx="132453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98. str.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90ADE66-FACF-4C6C-AA5C-77C85FA75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8406" y="201650"/>
            <a:ext cx="711393" cy="68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330A665A-D502-44AB-B5D2-55F547D2412C}"/>
              </a:ext>
            </a:extLst>
          </p:cNvPr>
          <p:cNvSpPr txBox="1"/>
          <p:nvPr/>
        </p:nvSpPr>
        <p:spPr>
          <a:xfrm>
            <a:off x="7838420" y="446100"/>
            <a:ext cx="2864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b="1" dirty="0"/>
              <a:t>	</a:t>
            </a:r>
            <a:r>
              <a:rPr lang="hr-HR" sz="1500" b="1" u="sng" dirty="0"/>
              <a:t>ISTRAŽI</a:t>
            </a:r>
          </a:p>
          <a:p>
            <a:pPr algn="just"/>
            <a:endParaRPr lang="hr-HR" sz="1500" i="1" dirty="0"/>
          </a:p>
          <a:p>
            <a:pPr algn="ctr"/>
            <a:r>
              <a:rPr lang="hr-HR" sz="1500" i="1" dirty="0"/>
              <a:t>Istraži na primjerima organizama iz jednoga hranidbenog lanca prilagodbe različitim uvjetima života.</a:t>
            </a:r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A27D60C6-9FCA-4DA9-9150-24475D5B8075}"/>
              </a:ext>
            </a:extLst>
          </p:cNvPr>
          <p:cNvSpPr txBox="1">
            <a:spLocks/>
          </p:cNvSpPr>
          <p:nvPr/>
        </p:nvSpPr>
        <p:spPr bwMode="gray">
          <a:xfrm>
            <a:off x="422107" y="484188"/>
            <a:ext cx="4871253" cy="8128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 razliku od tvari,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ENERGIJA PROTJEČE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kroz žive sustave i samo </a:t>
            </a:r>
            <a:r>
              <a:rPr lang="hr-HR" sz="1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mijenja oblike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C42B5AD-00AF-4EEF-8662-A85D1FFA6133}"/>
              </a:ext>
            </a:extLst>
          </p:cNvPr>
          <p:cNvSpPr txBox="1"/>
          <p:nvPr/>
        </p:nvSpPr>
        <p:spPr>
          <a:xfrm>
            <a:off x="8829053" y="5065271"/>
            <a:ext cx="31745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Je li naše tijelo i na koji način ovisno o svjetlosnoj energiji Sunca? </a:t>
            </a:r>
          </a:p>
          <a:p>
            <a:pPr algn="ctr"/>
            <a:r>
              <a:rPr lang="hr-HR" sz="1400" i="1" dirty="0"/>
              <a:t>Odakle dobivaš energiju koju rabiš npr. za trčanje? Odakle tvojem tijelu stalna tjelesna temperatura?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C0C0CDC-CEFD-43B3-B7BC-9B3B7DD3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0199" y="4188944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" name="Naslov 1">
            <a:extLst>
              <a:ext uri="{FF2B5EF4-FFF2-40B4-BE49-F238E27FC236}">
                <a16:creationId xmlns:a16="http://schemas.microsoft.com/office/drawing/2014/main" id="{D7010211-AC94-4404-AE39-6844AB0E142F}"/>
              </a:ext>
            </a:extLst>
          </p:cNvPr>
          <p:cNvSpPr txBox="1">
            <a:spLocks/>
          </p:cNvSpPr>
          <p:nvPr/>
        </p:nvSpPr>
        <p:spPr bwMode="gray">
          <a:xfrm>
            <a:off x="340115" y="4569908"/>
            <a:ext cx="3906103" cy="727841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Sve se u prirodi temelji na načelu „pojesti i biti pojeden”.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AC23A22-CD25-4619-816C-953542AD6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20763" y="3753223"/>
            <a:ext cx="3759200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2073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/>
      <p:bldP spid="15" grpId="0" animBg="1"/>
      <p:bldP spid="16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46F12D47-4E59-472C-89B1-0F6FCD8BF77B}"/>
              </a:ext>
            </a:extLst>
          </p:cNvPr>
          <p:cNvSpPr txBox="1">
            <a:spLocks/>
          </p:cNvSpPr>
          <p:nvPr/>
        </p:nvSpPr>
        <p:spPr bwMode="gray">
          <a:xfrm>
            <a:off x="2643821" y="5743996"/>
            <a:ext cx="5898125" cy="72345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Održavanje prirodne ravnoteže u međuodnosu brojnosti grabežljivaca (predatora) i plijena</a:t>
            </a:r>
          </a:p>
        </p:txBody>
      </p:sp>
      <p:pic>
        <p:nvPicPr>
          <p:cNvPr id="8" name="Picture 2">
            <a:hlinkClick r:id="rId2"/>
            <a:extLst>
              <a:ext uri="{FF2B5EF4-FFF2-40B4-BE49-F238E27FC236}">
                <a16:creationId xmlns:a16="http://schemas.microsoft.com/office/drawing/2014/main" id="{0AF9153C-FF94-4F01-B48F-AAF02651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10986759" y="672181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EA547825-3B2D-45A6-904C-DFCCEC816296}"/>
              </a:ext>
            </a:extLst>
          </p:cNvPr>
          <p:cNvSpPr txBox="1"/>
          <p:nvPr/>
        </p:nvSpPr>
        <p:spPr>
          <a:xfrm>
            <a:off x="10672317" y="1444341"/>
            <a:ext cx="161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VIZUALNO +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BCFA606-ED45-4676-ABF3-9205AAAB6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164" y="1080223"/>
            <a:ext cx="4937437" cy="41063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361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860</TotalTime>
  <Words>523</Words>
  <Application>Microsoft Office PowerPoint</Application>
  <PresentationFormat>Široki zaslon</PresentationFormat>
  <Paragraphs>77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0" baseType="lpstr">
      <vt:lpstr>Algerian</vt:lpstr>
      <vt:lpstr>Arial</vt:lpstr>
      <vt:lpstr>Franklin Gothic Heavy</vt:lpstr>
      <vt:lpstr>Trebuchet MS</vt:lpstr>
      <vt:lpstr>Wingdings</vt:lpstr>
      <vt:lpstr>Berlin</vt:lpstr>
      <vt:lpstr>MEĐUOVISNOSTI U PRIRODI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MEĐUOVISNOSTI U PRIRODI</dc:title>
  <dc:creator>Korisnik</dc:creator>
  <cp:lastModifiedBy>Korisnik</cp:lastModifiedBy>
  <cp:revision>112</cp:revision>
  <dcterms:created xsi:type="dcterms:W3CDTF">2020-06-28T16:18:53Z</dcterms:created>
  <dcterms:modified xsi:type="dcterms:W3CDTF">2020-08-19T19:03:43Z</dcterms:modified>
</cp:coreProperties>
</file>